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90" autoAdjust="0"/>
  </p:normalViewPr>
  <p:slideViewPr>
    <p:cSldViewPr>
      <p:cViewPr varScale="1">
        <p:scale>
          <a:sx n="85" d="100"/>
          <a:sy n="85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98C503-D824-45D6-8444-32F2352B30B8}" type="datetimeFigureOut">
              <a:rPr lang="zh-TW" altLang="en-US" smtClean="0"/>
              <a:t>2015/10/21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292647-8D35-47D2-BAB6-6AADA3A8275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0993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6B4CB-7B98-4933-A8F7-8A7AF4347C22}" type="datetime1">
              <a:rPr lang="zh-TW" altLang="en-US" smtClean="0"/>
              <a:t>2015/10/21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5D59C69-A882-44D5-8221-5A08C110A85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3FAA2-E894-4D66-9268-9EA92622DCAC}" type="datetime1">
              <a:rPr lang="zh-TW" altLang="en-US" smtClean="0"/>
              <a:t>2015/10/21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49D93-3927-4EF0-8099-EBDD1B3491CA}" type="datetime1">
              <a:rPr lang="zh-TW" altLang="en-US" smtClean="0"/>
              <a:t>2015/10/21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-99392"/>
            <a:ext cx="7772400" cy="1143000"/>
          </a:xfrm>
        </p:spPr>
        <p:txBody>
          <a:bodyPr/>
          <a:lstStyle>
            <a:lvl1pPr algn="ctr">
              <a:defRPr baseline="0">
                <a:latin typeface="Times New Roman" pitchFamily="18" charset="0"/>
              </a:defRPr>
            </a:lvl1pPr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A8261-760C-4A11-A564-7C284BBBA576}" type="datetime1">
              <a:rPr lang="zh-TW" altLang="en-US" smtClean="0"/>
              <a:t>2015/10/21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15D59C69-A882-44D5-8221-5A08C110A856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107504" y="1052736"/>
            <a:ext cx="8928992" cy="5472608"/>
          </a:xfrm>
        </p:spPr>
        <p:txBody>
          <a:bodyPr vert="horz"/>
          <a:lstStyle>
            <a:lvl1pPr>
              <a:defRPr sz="2400" baseline="0">
                <a:latin typeface="Times New Roman" pitchFamily="18" charset="0"/>
              </a:defRPr>
            </a:lvl1pPr>
            <a:lvl2pPr>
              <a:defRPr baseline="0">
                <a:latin typeface="Times New Roman" pitchFamily="18" charset="0"/>
              </a:defRPr>
            </a:lvl2pPr>
            <a:lvl3pPr>
              <a:defRPr baseline="0">
                <a:latin typeface="Times New Roman" pitchFamily="18" charset="0"/>
              </a:defRPr>
            </a:lvl3pPr>
            <a:lvl4pPr>
              <a:defRPr baseline="0">
                <a:latin typeface="Times New Roman" pitchFamily="18" charset="0"/>
              </a:defRPr>
            </a:lvl4pPr>
            <a:lvl5pPr>
              <a:defRPr baseline="0">
                <a:latin typeface="Times New Roman" pitchFamily="18" charset="0"/>
              </a:defRPr>
            </a:lvl5pPr>
          </a:lstStyle>
          <a:p>
            <a:pPr lvl="0" eaLnBrk="1" latinLnBrk="0" hangingPunct="1"/>
            <a:r>
              <a:rPr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lang="zh-TW" altLang="en-US" dirty="0" smtClean="0"/>
              <a:t>第二層</a:t>
            </a:r>
          </a:p>
          <a:p>
            <a:pPr lvl="2" eaLnBrk="1" latinLnBrk="0" hangingPunct="1"/>
            <a:r>
              <a:rPr lang="zh-TW" altLang="en-US" dirty="0" smtClean="0"/>
              <a:t>第三層</a:t>
            </a:r>
          </a:p>
          <a:p>
            <a:pPr lvl="3" eaLnBrk="1" latinLnBrk="0" hangingPunct="1"/>
            <a:r>
              <a:rPr lang="zh-TW" altLang="en-US" dirty="0" smtClean="0"/>
              <a:t>第四層</a:t>
            </a:r>
          </a:p>
          <a:p>
            <a:pPr lvl="4" eaLnBrk="1" latinLnBrk="0" hangingPunct="1"/>
            <a:r>
              <a:rPr lang="zh-TW" altLang="en-US" dirty="0" smtClean="0"/>
              <a:t>第五層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3116B-5914-4C0F-9336-FBDC2481420A}" type="datetime1">
              <a:rPr lang="zh-TW" altLang="en-US" smtClean="0"/>
              <a:t>2015/10/21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5D59C69-A882-44D5-8221-5A08C110A85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C17D3-D0C9-4279-8E09-73681008FF33}" type="datetime1">
              <a:rPr lang="zh-TW" altLang="en-US" smtClean="0"/>
              <a:t>2015/10/21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3D08E-2E95-48BB-937F-68DA285D4003}" type="datetime1">
              <a:rPr lang="zh-TW" altLang="en-US" smtClean="0"/>
              <a:t>2015/10/21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42BCB-DE3A-4AA3-8FDB-02EAD39B9C04}" type="datetime1">
              <a:rPr lang="zh-TW" altLang="en-US" smtClean="0"/>
              <a:t>2015/10/21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D38A3-76CF-4111-8245-F729785C77F6}" type="datetime1">
              <a:rPr lang="zh-TW" altLang="en-US" smtClean="0"/>
              <a:t>2015/10/21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5BA8C-B158-49FD-AFF9-0BED282909CC}" type="datetime1">
              <a:rPr lang="zh-TW" altLang="en-US" smtClean="0"/>
              <a:t>2015/10/21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7B77A-BCA1-4EEC-BD8E-94A67FED2876}" type="datetime1">
              <a:rPr lang="zh-TW" altLang="en-US" smtClean="0"/>
              <a:t>2015/10/21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5D59C69-A882-44D5-8221-5A08C110A85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5A37D86-46FE-4D6E-9026-75E31476513C}" type="datetime1">
              <a:rPr lang="zh-TW" altLang="en-US" smtClean="0"/>
              <a:t>2015/10/21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5D59C69-A882-44D5-8221-5A08C110A85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123728" y="5013176"/>
            <a:ext cx="6400800" cy="1600200"/>
          </a:xfrm>
        </p:spPr>
        <p:txBody>
          <a:bodyPr/>
          <a:lstStyle/>
          <a:p>
            <a:pPr algn="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姓名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許浩維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r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學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號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:M10421233</a:t>
            </a:r>
          </a:p>
          <a:p>
            <a:pPr algn="r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日期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: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2015.10.21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1505930"/>
            <a:ext cx="9144000" cy="1470025"/>
          </a:xfrm>
        </p:spPr>
        <p:txBody>
          <a:bodyPr>
            <a:noAutofit/>
          </a:bodyPr>
          <a:lstStyle/>
          <a:p>
            <a:r>
              <a:rPr lang="en-US" altLang="zh-TW" sz="2800" b="1" dirty="0"/>
              <a:t>Road Accident: </a:t>
            </a:r>
            <a:r>
              <a:rPr lang="en-US" altLang="zh-TW" sz="2800" b="1" dirty="0" smtClean="0"/>
              <a:t/>
            </a:r>
            <a:br>
              <a:rPr lang="en-US" altLang="zh-TW" sz="2800" b="1" dirty="0" smtClean="0"/>
            </a:br>
            <a:r>
              <a:rPr lang="en-US" altLang="zh-TW" sz="2800" b="1" dirty="0" smtClean="0"/>
              <a:t>Driver </a:t>
            </a:r>
            <a:r>
              <a:rPr lang="en-US" altLang="zh-TW" sz="2800" b="1" dirty="0"/>
              <a:t>Behaviour, Learning and Driving Task</a:t>
            </a:r>
            <a:endParaRPr lang="zh-TW" altLang="en-US" sz="2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45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pPr/>
              <a:t>10</a:t>
            </a:fld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The </a:t>
            </a:r>
            <a:r>
              <a:rPr lang="en-US" altLang="zh-TW" dirty="0"/>
              <a:t>roadway path 3 highway (M = 12.23, SD = 0.97</a:t>
            </a:r>
            <a:r>
              <a:rPr lang="en-US" altLang="zh-TW" dirty="0" smtClean="0"/>
              <a:t>)</a:t>
            </a:r>
          </a:p>
          <a:p>
            <a:endParaRPr lang="en-US" altLang="zh-TW" dirty="0" smtClean="0"/>
          </a:p>
          <a:p>
            <a:r>
              <a:rPr lang="en-US" altLang="zh-TW" dirty="0"/>
              <a:t> </a:t>
            </a:r>
            <a:r>
              <a:rPr lang="en-US" altLang="zh-TW" dirty="0" smtClean="0"/>
              <a:t>The </a:t>
            </a:r>
            <a:r>
              <a:rPr lang="en-US" altLang="zh-TW" dirty="0"/>
              <a:t>roadway path 2 semi-urban(M = 11.90, SD = 1.12</a:t>
            </a:r>
            <a:r>
              <a:rPr lang="en-US" altLang="zh-TW" dirty="0" smtClean="0"/>
              <a:t>),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</a:t>
            </a:r>
            <a:r>
              <a:rPr lang="en-US" altLang="zh-TW" dirty="0"/>
              <a:t>it </a:t>
            </a:r>
            <a:r>
              <a:rPr lang="en-US" altLang="zh-TW" dirty="0" smtClean="0"/>
              <a:t>have </a:t>
            </a:r>
            <a:r>
              <a:rPr lang="en-US" altLang="zh-TW" dirty="0"/>
              <a:t>the lower value of driving </a:t>
            </a:r>
            <a:r>
              <a:rPr lang="en-US" altLang="zh-TW" dirty="0" smtClean="0"/>
              <a:t>performance</a:t>
            </a:r>
          </a:p>
          <a:p>
            <a:endParaRPr lang="zh-TW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 t="32400" r="17583" b="44134"/>
          <a:stretch/>
        </p:blipFill>
        <p:spPr bwMode="auto">
          <a:xfrm>
            <a:off x="107504" y="3212976"/>
            <a:ext cx="8928992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4879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pPr/>
              <a:t>11</a:t>
            </a:fld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/>
              <a:t>Considering driving performance </a:t>
            </a:r>
            <a:r>
              <a:rPr lang="en-US" altLang="zh-TW" dirty="0" smtClean="0"/>
              <a:t>for </a:t>
            </a:r>
            <a:r>
              <a:rPr lang="en-US" altLang="zh-TW" dirty="0"/>
              <a:t>each variable in the three roadway paths, the groups compared </a:t>
            </a:r>
            <a:r>
              <a:rPr lang="en-US" altLang="zh-TW" dirty="0" smtClean="0"/>
              <a:t>differ </a:t>
            </a:r>
            <a:r>
              <a:rPr lang="en-US" altLang="zh-TW" dirty="0"/>
              <a:t>significantly in speed </a:t>
            </a:r>
            <a:r>
              <a:rPr lang="en-US" altLang="zh-TW" dirty="0" smtClean="0"/>
              <a:t>variable.</a:t>
            </a:r>
            <a:r>
              <a:rPr lang="en-US" altLang="zh-TW" dirty="0"/>
              <a:t> I</a:t>
            </a:r>
            <a:r>
              <a:rPr lang="en-US" altLang="zh-TW" dirty="0" smtClean="0"/>
              <a:t>s </a:t>
            </a:r>
            <a:r>
              <a:rPr lang="en-US" altLang="zh-TW" dirty="0"/>
              <a:t>found over the three </a:t>
            </a:r>
            <a:r>
              <a:rPr lang="en-US" altLang="zh-TW" dirty="0" smtClean="0"/>
              <a:t>roadway paths is </a:t>
            </a:r>
            <a:r>
              <a:rPr lang="en-US" altLang="zh-TW" dirty="0"/>
              <a:t>difference</a:t>
            </a:r>
          </a:p>
          <a:p>
            <a:pPr lvl="1"/>
            <a:r>
              <a:rPr lang="en-US" altLang="zh-TW" dirty="0" smtClean="0"/>
              <a:t>Roadway path 1 urban: T (28) = 2.066, p = 0.48</a:t>
            </a:r>
          </a:p>
          <a:p>
            <a:pPr lvl="1"/>
            <a:r>
              <a:rPr lang="en-US" altLang="zh-TW" dirty="0" smtClean="0"/>
              <a:t>Roadway path 2 semi-urban: T(28) = 4.025, p &lt; 0.001</a:t>
            </a:r>
          </a:p>
          <a:p>
            <a:pPr lvl="1"/>
            <a:r>
              <a:rPr lang="en-US" altLang="zh-TW" dirty="0" smtClean="0"/>
              <a:t>Roadway path 3 highway: T (28) = 4.209, p &lt; 0.001</a:t>
            </a:r>
          </a:p>
          <a:p>
            <a:r>
              <a:rPr lang="en-US" altLang="zh-TW" dirty="0" smtClean="0"/>
              <a:t>We </a:t>
            </a:r>
            <a:r>
              <a:rPr lang="en-US" altLang="zh-TW" dirty="0"/>
              <a:t>verify that driving performance is not independent of driving </a:t>
            </a:r>
            <a:r>
              <a:rPr lang="en-US" altLang="zh-TW" dirty="0" smtClean="0"/>
              <a:t>experience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It was </a:t>
            </a:r>
            <a:r>
              <a:rPr lang="en-US" altLang="zh-TW" dirty="0"/>
              <a:t>found that </a:t>
            </a:r>
            <a:r>
              <a:rPr lang="en-US" altLang="zh-TW" i="1" dirty="0"/>
              <a:t>overtaking </a:t>
            </a:r>
            <a:r>
              <a:rPr lang="en-US" altLang="zh-TW" dirty="0" err="1"/>
              <a:t>behaviour</a:t>
            </a:r>
            <a:r>
              <a:rPr lang="en-US" altLang="zh-TW" dirty="0"/>
              <a:t> as a driving performance indicator depends significantly on </a:t>
            </a:r>
            <a:r>
              <a:rPr lang="en-US" altLang="zh-TW" dirty="0" smtClean="0"/>
              <a:t>participants experience along the three </a:t>
            </a:r>
            <a:r>
              <a:rPr lang="en-US" altLang="zh-TW" dirty="0" err="1" smtClean="0"/>
              <a:t>analysed</a:t>
            </a:r>
            <a:r>
              <a:rPr lang="en-US" altLang="zh-TW" dirty="0" smtClean="0"/>
              <a:t> roadway paths</a:t>
            </a:r>
          </a:p>
          <a:p>
            <a:endParaRPr lang="en-US" altLang="zh-TW" dirty="0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84392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-315416"/>
            <a:ext cx="7772400" cy="1143000"/>
          </a:xfrm>
        </p:spPr>
        <p:txBody>
          <a:bodyPr/>
          <a:lstStyle/>
          <a:p>
            <a:r>
              <a:rPr lang="en-US" altLang="zh-TW" b="1" dirty="0"/>
              <a:t>Conclusion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pPr/>
              <a:t>12</a:t>
            </a:fld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>
          <a:xfrm>
            <a:off x="107504" y="980728"/>
            <a:ext cx="8928992" cy="5472608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/>
              <a:t>Driving </a:t>
            </a:r>
            <a:r>
              <a:rPr lang="en-US" altLang="zh-TW" dirty="0"/>
              <a:t>performance for all participants is more favorable in roadway path 3 </a:t>
            </a:r>
            <a:r>
              <a:rPr lang="en-US" altLang="zh-TW" dirty="0" smtClean="0"/>
              <a:t>highway</a:t>
            </a:r>
          </a:p>
          <a:p>
            <a:endParaRPr lang="en-US" altLang="zh-TW" dirty="0" smtClean="0"/>
          </a:p>
          <a:p>
            <a:r>
              <a:rPr lang="en-US" altLang="zh-TW" dirty="0"/>
              <a:t>Learners change properly of road traffic queue, adjust speed when faced with an intersection, driving at a very slow speed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Speed </a:t>
            </a:r>
            <a:r>
              <a:rPr lang="en-US" altLang="zh-TW" dirty="0"/>
              <a:t>with effective driving practice that speed is positively related to driving </a:t>
            </a:r>
            <a:r>
              <a:rPr lang="en-US" altLang="zh-TW" dirty="0" smtClean="0"/>
              <a:t>experience</a:t>
            </a:r>
          </a:p>
          <a:p>
            <a:endParaRPr lang="en-US" altLang="zh-TW" dirty="0"/>
          </a:p>
          <a:p>
            <a:r>
              <a:rPr lang="en-US" altLang="zh-TW" dirty="0" smtClean="0"/>
              <a:t>The driving </a:t>
            </a:r>
            <a:r>
              <a:rPr lang="en-US" altLang="zh-TW" dirty="0"/>
              <a:t>learners use much less the overtaking, being more frequently </a:t>
            </a:r>
            <a:r>
              <a:rPr lang="en-US" altLang="zh-TW" dirty="0" smtClean="0"/>
              <a:t>overtaken</a:t>
            </a:r>
          </a:p>
          <a:p>
            <a:endParaRPr lang="en-US" altLang="zh-TW" dirty="0"/>
          </a:p>
          <a:p>
            <a:r>
              <a:rPr lang="en-US" altLang="zh-TW" dirty="0" smtClean="0"/>
              <a:t>It </a:t>
            </a:r>
            <a:r>
              <a:rPr lang="en-US" altLang="zh-TW" dirty="0"/>
              <a:t>was not found any positive relationship between driving experience and how </a:t>
            </a:r>
            <a:r>
              <a:rPr lang="en-US" altLang="zh-TW" dirty="0" smtClean="0"/>
              <a:t>pedestrians wait </a:t>
            </a:r>
            <a:r>
              <a:rPr lang="en-US" altLang="zh-TW" dirty="0"/>
              <a:t>to cross, or force their </a:t>
            </a:r>
            <a:r>
              <a:rPr lang="en-US" altLang="zh-TW" dirty="0" smtClean="0"/>
              <a:t>crossing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78270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pPr/>
              <a:t>2</a:t>
            </a:fld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Aims </a:t>
            </a:r>
            <a:r>
              <a:rPr lang="en-US" altLang="zh-TW" dirty="0"/>
              <a:t>to assess driving performance of learners and experienced drivers</a:t>
            </a:r>
            <a:r>
              <a:rPr lang="en-US" altLang="zh-TW" dirty="0" smtClean="0"/>
              <a:t>.</a:t>
            </a:r>
          </a:p>
          <a:p>
            <a:endParaRPr lang="en-US" altLang="zh-TW" dirty="0"/>
          </a:p>
          <a:p>
            <a:r>
              <a:rPr lang="en-US" altLang="zh-TW" dirty="0"/>
              <a:t>Results indicate that driving task experience has a statistically significant effect on overall performance and some specific </a:t>
            </a:r>
            <a:r>
              <a:rPr lang="en-US" altLang="zh-TW" dirty="0" smtClean="0"/>
              <a:t>performance.</a:t>
            </a:r>
          </a:p>
          <a:p>
            <a:endParaRPr lang="en-US" altLang="zh-TW" dirty="0"/>
          </a:p>
          <a:p>
            <a:r>
              <a:rPr lang="en-US" altLang="zh-TW" dirty="0"/>
              <a:t>Research results contribute and reinforce not only the importance of systematizing knowledge, but also the value of initial and continuous training of drivers.</a:t>
            </a:r>
            <a:endParaRPr lang="zh-TW" altLang="en-US" dirty="0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Abstract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67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pPr/>
              <a:t>3</a:t>
            </a:fld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/>
              <a:t>The road accidents were established as a major cause of worldwide </a:t>
            </a:r>
            <a:r>
              <a:rPr lang="en-US" altLang="zh-TW" dirty="0" smtClean="0"/>
              <a:t>death</a:t>
            </a:r>
          </a:p>
          <a:p>
            <a:endParaRPr lang="en-US" altLang="zh-TW" dirty="0"/>
          </a:p>
          <a:p>
            <a:r>
              <a:rPr lang="en-US" altLang="zh-TW" dirty="0" smtClean="0"/>
              <a:t>Driving </a:t>
            </a:r>
            <a:r>
              <a:rPr lang="en-US" altLang="zh-TW" dirty="0"/>
              <a:t>task is presented as complex. Its performance depends on and is influenced by multiple factors related to road </a:t>
            </a:r>
            <a:r>
              <a:rPr lang="en-US" altLang="zh-TW" dirty="0" smtClean="0"/>
              <a:t>traffic environment</a:t>
            </a:r>
            <a:r>
              <a:rPr lang="en-US" altLang="zh-TW" dirty="0"/>
              <a:t>, vehicle and individual characteristics of </a:t>
            </a:r>
            <a:r>
              <a:rPr lang="en-US" altLang="zh-TW" dirty="0" smtClean="0"/>
              <a:t>drivers.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Driving </a:t>
            </a:r>
            <a:r>
              <a:rPr lang="en-US" altLang="zh-TW" dirty="0"/>
              <a:t>a car has become a major catalyst of contemporary daily life, on the other, it can be perceived as a dangerous weapon, where driver </a:t>
            </a:r>
            <a:r>
              <a:rPr lang="en-US" altLang="zh-TW" dirty="0" err="1"/>
              <a:t>behaviour</a:t>
            </a:r>
            <a:r>
              <a:rPr lang="en-US" altLang="zh-TW" dirty="0"/>
              <a:t> translates the key factor of this representation.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2240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-99392"/>
            <a:ext cx="9145016" cy="11430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Driving performance: </a:t>
            </a:r>
            <a:r>
              <a:rPr lang="en-US" altLang="zh-TW" dirty="0" err="1" smtClean="0"/>
              <a:t>Behaviours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pPr/>
              <a:t>4</a:t>
            </a:fld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Driving </a:t>
            </a:r>
            <a:r>
              <a:rPr lang="en-US" altLang="zh-TW" dirty="0"/>
              <a:t>task </a:t>
            </a:r>
            <a:r>
              <a:rPr lang="en-US" altLang="zh-TW" dirty="0" smtClean="0"/>
              <a:t>determinants:</a:t>
            </a:r>
          </a:p>
          <a:p>
            <a:pPr lvl="1"/>
            <a:r>
              <a:rPr lang="en-US" altLang="zh-TW" dirty="0" smtClean="0"/>
              <a:t>Driver ability</a:t>
            </a:r>
          </a:p>
          <a:p>
            <a:pPr lvl="1"/>
            <a:r>
              <a:rPr lang="en-US" altLang="zh-TW" dirty="0" smtClean="0"/>
              <a:t>Driving demands</a:t>
            </a:r>
          </a:p>
          <a:p>
            <a:pPr lvl="1"/>
            <a:r>
              <a:rPr lang="en-US" altLang="zh-TW" dirty="0" smtClean="0"/>
              <a:t>All </a:t>
            </a:r>
            <a:r>
              <a:rPr lang="en-US" altLang="zh-TW" dirty="0"/>
              <a:t>specificities of road traffic scenario will </a:t>
            </a:r>
            <a:r>
              <a:rPr lang="en-US" altLang="zh-TW" dirty="0" smtClean="0"/>
              <a:t>happens</a:t>
            </a:r>
          </a:p>
          <a:p>
            <a:endParaRPr lang="en-US" altLang="zh-TW" dirty="0"/>
          </a:p>
          <a:p>
            <a:r>
              <a:rPr lang="en-US" altLang="zh-TW" dirty="0"/>
              <a:t>The driving learning is often perceived as a simple training process such as training and development of perception skills adjusted to eventual risk situations, regulation of </a:t>
            </a:r>
            <a:r>
              <a:rPr lang="en-US" altLang="zh-TW" dirty="0" smtClean="0"/>
              <a:t>motivational states</a:t>
            </a:r>
            <a:r>
              <a:rPr lang="en-US" altLang="zh-TW" dirty="0"/>
              <a:t>, modeling of </a:t>
            </a:r>
            <a:r>
              <a:rPr lang="en-US" altLang="zh-TW" dirty="0" err="1"/>
              <a:t>behaviours</a:t>
            </a:r>
            <a:r>
              <a:rPr lang="en-US" altLang="zh-TW" dirty="0"/>
              <a:t> related to decisions </a:t>
            </a:r>
            <a:r>
              <a:rPr lang="en-US" altLang="zh-TW" dirty="0" smtClean="0"/>
              <a:t>making.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4977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Experiment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pPr/>
              <a:t>5</a:t>
            </a:fld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We </a:t>
            </a:r>
            <a:r>
              <a:rPr lang="en-US" altLang="zh-TW" dirty="0"/>
              <a:t>assume that driving performance of learners and </a:t>
            </a:r>
            <a:r>
              <a:rPr lang="en-US" altLang="zh-TW" dirty="0" smtClean="0"/>
              <a:t>experienced drivers </a:t>
            </a:r>
            <a:r>
              <a:rPr lang="en-US" altLang="zh-TW" dirty="0"/>
              <a:t>is </a:t>
            </a:r>
            <a:r>
              <a:rPr lang="en-US" altLang="zh-TW" dirty="0" smtClean="0"/>
              <a:t>different</a:t>
            </a:r>
          </a:p>
          <a:p>
            <a:endParaRPr lang="en-US" altLang="zh-TW" dirty="0"/>
          </a:p>
          <a:p>
            <a:r>
              <a:rPr lang="en-US" altLang="zh-TW" dirty="0" smtClean="0"/>
              <a:t>Considering </a:t>
            </a:r>
            <a:r>
              <a:rPr lang="en-US" altLang="zh-TW" dirty="0"/>
              <a:t>three different roadway paths with different driving demands 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Road </a:t>
            </a:r>
            <a:r>
              <a:rPr lang="en-US" altLang="zh-TW" dirty="0"/>
              <a:t>traffic </a:t>
            </a:r>
            <a:r>
              <a:rPr lang="en-US" altLang="zh-TW" dirty="0" smtClean="0"/>
              <a:t>characteristics</a:t>
            </a:r>
          </a:p>
          <a:p>
            <a:pPr lvl="1"/>
            <a:r>
              <a:rPr lang="en-US" altLang="zh-TW" dirty="0" smtClean="0"/>
              <a:t>Necessary competences</a:t>
            </a:r>
          </a:p>
          <a:p>
            <a:pPr lvl="1"/>
            <a:r>
              <a:rPr lang="en-US" altLang="zh-TW" dirty="0" smtClean="0"/>
              <a:t>Interaction </a:t>
            </a:r>
            <a:r>
              <a:rPr lang="en-US" altLang="zh-TW" dirty="0"/>
              <a:t>with the other road traffic </a:t>
            </a:r>
            <a:r>
              <a:rPr lang="en-US" altLang="zh-TW" dirty="0" smtClean="0"/>
              <a:t>users</a:t>
            </a:r>
          </a:p>
          <a:p>
            <a:endParaRPr lang="en-US" altLang="zh-TW" dirty="0"/>
          </a:p>
          <a:p>
            <a:r>
              <a:rPr lang="en-US" altLang="zh-TW" dirty="0" smtClean="0"/>
              <a:t>Considering not only </a:t>
            </a:r>
            <a:r>
              <a:rPr lang="en-US" altLang="zh-TW" dirty="0"/>
              <a:t>the driver but also the ongoing interaction between driver, driving environment and all other road traffic users.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63731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-99392"/>
            <a:ext cx="8640960" cy="1143000"/>
          </a:xfrm>
        </p:spPr>
        <p:txBody>
          <a:bodyPr>
            <a:normAutofit/>
          </a:bodyPr>
          <a:lstStyle/>
          <a:p>
            <a:r>
              <a:rPr lang="en-US" altLang="zh-TW" sz="3200" dirty="0"/>
              <a:t>Method</a:t>
            </a:r>
            <a:br>
              <a:rPr lang="en-US" altLang="zh-TW" sz="3200" dirty="0"/>
            </a:br>
            <a:r>
              <a:rPr lang="en-US" altLang="zh-TW" sz="3200" dirty="0"/>
              <a:t>Research design and sample</a:t>
            </a:r>
            <a:endParaRPr lang="zh-TW" altLang="en-US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pPr/>
              <a:t>6</a:t>
            </a:fld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73132675"/>
              </p:ext>
            </p:extLst>
          </p:nvPr>
        </p:nvGraphicFramePr>
        <p:xfrm>
          <a:off x="1763688" y="1340768"/>
          <a:ext cx="5662995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9343"/>
                <a:gridCol w="2377631"/>
                <a:gridCol w="219602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Group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Driving learners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Experienced drivers</a:t>
                      </a:r>
                      <a:endParaRPr lang="zh-TW" alt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People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15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15</a:t>
                      </a:r>
                      <a:endParaRPr lang="zh-TW" altLang="en-US" sz="24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599022"/>
              </p:ext>
            </p:extLst>
          </p:nvPr>
        </p:nvGraphicFramePr>
        <p:xfrm>
          <a:off x="251520" y="3385630"/>
          <a:ext cx="3417443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2583"/>
                <a:gridCol w="898843"/>
                <a:gridCol w="115601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Sex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Male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Female</a:t>
                      </a:r>
                      <a:endParaRPr lang="zh-TW" alt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 smtClean="0"/>
                        <a:t>Propotion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40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60</a:t>
                      </a:r>
                      <a:endParaRPr lang="zh-TW" altLang="en-US" sz="2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971600" y="2995972"/>
            <a:ext cx="20095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2400" dirty="0"/>
              <a:t>Driving learners</a:t>
            </a:r>
            <a:endParaRPr lang="zh-TW" altLang="en-US" sz="2400" dirty="0"/>
          </a:p>
        </p:txBody>
      </p:sp>
      <p:sp>
        <p:nvSpPr>
          <p:cNvPr id="10" name="矩形 9"/>
          <p:cNvSpPr/>
          <p:nvPr/>
        </p:nvSpPr>
        <p:spPr>
          <a:xfrm>
            <a:off x="323528" y="4465750"/>
            <a:ext cx="291618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 smtClean="0"/>
              <a:t>Age:</a:t>
            </a:r>
          </a:p>
          <a:p>
            <a:r>
              <a:rPr lang="en-US" altLang="zh-TW" sz="2400" dirty="0" smtClean="0"/>
              <a:t>M = 22.06</a:t>
            </a:r>
            <a:r>
              <a:rPr lang="zh-TW" altLang="en-US" sz="2400" dirty="0" smtClean="0"/>
              <a:t>，</a:t>
            </a:r>
            <a:r>
              <a:rPr lang="en-US" altLang="zh-TW" sz="2400" dirty="0" smtClean="0"/>
              <a:t>SD = 6.87</a:t>
            </a:r>
            <a:endParaRPr lang="zh-TW" altLang="en-US" sz="2400" dirty="0"/>
          </a:p>
        </p:txBody>
      </p:sp>
      <p:sp>
        <p:nvSpPr>
          <p:cNvPr id="11" name="矩形 10"/>
          <p:cNvSpPr/>
          <p:nvPr/>
        </p:nvSpPr>
        <p:spPr>
          <a:xfrm>
            <a:off x="5436096" y="2995971"/>
            <a:ext cx="24988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/>
              <a:t> </a:t>
            </a:r>
            <a:r>
              <a:rPr lang="en-US" altLang="zh-TW" sz="2400" dirty="0" smtClean="0"/>
              <a:t>Experienced </a:t>
            </a:r>
            <a:r>
              <a:rPr lang="en-US" altLang="zh-TW" sz="2400" dirty="0"/>
              <a:t>drivers</a:t>
            </a:r>
            <a:endParaRPr lang="zh-TW" altLang="en-US" sz="2400" dirty="0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711030"/>
              </p:ext>
            </p:extLst>
          </p:nvPr>
        </p:nvGraphicFramePr>
        <p:xfrm>
          <a:off x="5004048" y="3407334"/>
          <a:ext cx="3417443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2583"/>
                <a:gridCol w="898843"/>
                <a:gridCol w="115601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Sex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Male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Female</a:t>
                      </a:r>
                      <a:endParaRPr lang="zh-TW" alt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 smtClean="0"/>
                        <a:t>Propotion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46.7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53.3</a:t>
                      </a:r>
                      <a:endParaRPr lang="zh-TW" altLang="en-US" sz="2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3" name="矩形 12"/>
          <p:cNvSpPr/>
          <p:nvPr/>
        </p:nvSpPr>
        <p:spPr>
          <a:xfrm>
            <a:off x="5049758" y="4470211"/>
            <a:ext cx="291618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 smtClean="0"/>
              <a:t>Age:</a:t>
            </a:r>
          </a:p>
          <a:p>
            <a:r>
              <a:rPr lang="en-US" altLang="zh-TW" sz="2400" dirty="0" smtClean="0"/>
              <a:t>M = 38.93</a:t>
            </a:r>
            <a:r>
              <a:rPr lang="zh-TW" altLang="en-US" sz="2400" dirty="0" smtClean="0"/>
              <a:t>，</a:t>
            </a:r>
            <a:r>
              <a:rPr lang="en-US" altLang="zh-TW" sz="2400" dirty="0" smtClean="0"/>
              <a:t>SD = 5.53</a:t>
            </a:r>
            <a:endParaRPr lang="zh-TW" altLang="en-US" sz="2400" dirty="0"/>
          </a:p>
        </p:txBody>
      </p:sp>
      <p:sp>
        <p:nvSpPr>
          <p:cNvPr id="14" name="矩形 13"/>
          <p:cNvSpPr/>
          <p:nvPr/>
        </p:nvSpPr>
        <p:spPr>
          <a:xfrm>
            <a:off x="35496" y="5733256"/>
            <a:ext cx="9361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2400" dirty="0"/>
              <a:t>For selection of participants, their driving competences were used as criterion.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04593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/>
              <a:t>Method</a:t>
            </a:r>
            <a:br>
              <a:rPr lang="en-US" altLang="zh-TW" sz="3200" dirty="0"/>
            </a:br>
            <a:r>
              <a:rPr lang="en-US" altLang="zh-TW" sz="3200" dirty="0"/>
              <a:t>Data collection procedures</a:t>
            </a:r>
            <a:endParaRPr lang="zh-TW" altLang="en-US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pPr/>
              <a:t>7</a:t>
            </a:fld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/>
              <a:t>At the beginning of each session, participants were reminded of research </a:t>
            </a:r>
            <a:r>
              <a:rPr lang="en-US" altLang="zh-TW" dirty="0" smtClean="0"/>
              <a:t>goals, </a:t>
            </a:r>
            <a:r>
              <a:rPr lang="en-US" altLang="zh-TW" dirty="0"/>
              <a:t>considering particularly their role as </a:t>
            </a:r>
            <a:r>
              <a:rPr lang="en-US" altLang="zh-TW" dirty="0" smtClean="0"/>
              <a:t>observers</a:t>
            </a:r>
          </a:p>
          <a:p>
            <a:endParaRPr lang="en-US" altLang="zh-TW" dirty="0" smtClean="0"/>
          </a:p>
          <a:p>
            <a:pPr marL="274320" lvl="1" indent="0">
              <a:buNone/>
            </a:pPr>
            <a:r>
              <a:rPr lang="en-US" altLang="zh-TW" dirty="0"/>
              <a:t>(a) to follow the chosen roadway </a:t>
            </a:r>
            <a:r>
              <a:rPr lang="en-US" altLang="zh-TW" dirty="0" smtClean="0"/>
              <a:t>paths</a:t>
            </a:r>
            <a:endParaRPr lang="en-US" altLang="zh-TW" dirty="0"/>
          </a:p>
          <a:p>
            <a:pPr marL="274320" lvl="1" indent="0">
              <a:buNone/>
            </a:pPr>
            <a:r>
              <a:rPr lang="en-US" altLang="zh-TW" dirty="0" smtClean="0"/>
              <a:t>(b</a:t>
            </a:r>
            <a:r>
              <a:rPr lang="en-US" altLang="zh-TW" dirty="0"/>
              <a:t>) to comment the least </a:t>
            </a:r>
            <a:r>
              <a:rPr lang="en-US" altLang="zh-TW" dirty="0" smtClean="0"/>
              <a:t>possible</a:t>
            </a:r>
          </a:p>
          <a:p>
            <a:pPr marL="274320" lvl="1" indent="0">
              <a:buNone/>
            </a:pPr>
            <a:r>
              <a:rPr lang="en-US" altLang="zh-TW" dirty="0" smtClean="0"/>
              <a:t>(</a:t>
            </a:r>
            <a:r>
              <a:rPr lang="en-US" altLang="zh-TW" dirty="0"/>
              <a:t>c) to eliminate the introduction of any secondary </a:t>
            </a:r>
            <a:r>
              <a:rPr lang="en-US" altLang="zh-TW" dirty="0" smtClean="0"/>
              <a:t>task</a:t>
            </a:r>
          </a:p>
          <a:p>
            <a:pPr marL="274320" lvl="1" indent="0">
              <a:buNone/>
            </a:pPr>
            <a:endParaRPr lang="en-US" altLang="zh-TW" dirty="0"/>
          </a:p>
          <a:p>
            <a:r>
              <a:rPr lang="en-US" altLang="zh-TW" dirty="0" smtClean="0"/>
              <a:t>To start and </a:t>
            </a:r>
            <a:r>
              <a:rPr lang="en-US" altLang="zh-TW" dirty="0"/>
              <a:t>stop video recording at the beginning and end of each roadway path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It </a:t>
            </a:r>
            <a:r>
              <a:rPr lang="en-US" altLang="zh-TW" dirty="0"/>
              <a:t>installed in each vehicle the appropriate equipment for video recording facility.</a:t>
            </a:r>
          </a:p>
          <a:p>
            <a:r>
              <a:rPr lang="en-US" altLang="zh-TW" dirty="0"/>
              <a:t> Each session had an average duration of 30 minutes.</a:t>
            </a:r>
          </a:p>
        </p:txBody>
      </p:sp>
    </p:spTree>
    <p:extLst>
      <p:ext uri="{BB962C8B-B14F-4D97-AF65-F5344CB8AC3E}">
        <p14:creationId xmlns:p14="http://schemas.microsoft.com/office/powerpoint/2010/main" val="755403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36512" y="-99392"/>
            <a:ext cx="9361040" cy="1143000"/>
          </a:xfrm>
        </p:spPr>
        <p:txBody>
          <a:bodyPr>
            <a:normAutofit/>
          </a:bodyPr>
          <a:lstStyle/>
          <a:p>
            <a:r>
              <a:rPr lang="en-US" altLang="zh-TW" sz="3600" dirty="0" smtClean="0"/>
              <a:t>Summarizes the </a:t>
            </a:r>
            <a:r>
              <a:rPr lang="en-US" altLang="zh-TW" sz="3600" dirty="0"/>
              <a:t>different chosen roadway paths</a:t>
            </a:r>
            <a:endParaRPr lang="zh-TW" altLang="en-US" sz="36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pPr/>
              <a:t>8</a:t>
            </a:fld>
            <a:endParaRPr lang="zh-TW" altLang="en-US" dirty="0"/>
          </a:p>
        </p:txBody>
      </p:sp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4972659"/>
              </p:ext>
            </p:extLst>
          </p:nvPr>
        </p:nvGraphicFramePr>
        <p:xfrm>
          <a:off x="107504" y="1466280"/>
          <a:ext cx="8937912" cy="4555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工作表" r:id="rId3" imgW="7419870" imgH="3781335" progId="Excel.Sheet.12">
                  <p:embed/>
                </p:oleObj>
              </mc:Choice>
              <mc:Fallback>
                <p:oleObj name="工作表" r:id="rId3" imgW="7419870" imgH="378133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504" y="1466280"/>
                        <a:ext cx="8937912" cy="45550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4422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Data analysis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C69-A882-44D5-8221-5A08C110A856}" type="slidenum">
              <a:rPr lang="zh-TW" altLang="en-US" smtClean="0"/>
              <a:pPr/>
              <a:t>9</a:t>
            </a:fld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/>
              <a:t>It used t test  for the dependent variable were quantitative</a:t>
            </a:r>
            <a:r>
              <a:rPr lang="en-US" altLang="zh-TW" dirty="0" smtClean="0"/>
              <a:t>.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It used </a:t>
            </a:r>
            <a:r>
              <a:rPr lang="en-US" altLang="zh-TW" dirty="0"/>
              <a:t>chi-square test for </a:t>
            </a:r>
            <a:r>
              <a:rPr lang="en-US" altLang="zh-TW" dirty="0" smtClean="0"/>
              <a:t>analyses </a:t>
            </a:r>
            <a:r>
              <a:rPr lang="en-US" altLang="zh-TW" dirty="0"/>
              <a:t>aiming to identify statistically significant differences between </a:t>
            </a:r>
            <a:r>
              <a:rPr lang="en-US" altLang="zh-TW" dirty="0" smtClean="0"/>
              <a:t>groups.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The </a:t>
            </a:r>
            <a:r>
              <a:rPr lang="en-US" altLang="zh-TW" dirty="0"/>
              <a:t>adopt a probability value of at least </a:t>
            </a:r>
            <a:r>
              <a:rPr lang="en-US" altLang="zh-TW" dirty="0" smtClean="0"/>
              <a:t>0.05</a:t>
            </a:r>
          </a:p>
          <a:p>
            <a:endParaRPr lang="en-US" altLang="zh-TW" dirty="0"/>
          </a:p>
          <a:p>
            <a:r>
              <a:rPr lang="en-US" altLang="zh-TW" dirty="0"/>
              <a:t>Attending to categorical variables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(</a:t>
            </a:r>
            <a:r>
              <a:rPr lang="en-US" altLang="zh-TW" dirty="0" err="1"/>
              <a:t>behaviour</a:t>
            </a:r>
            <a:r>
              <a:rPr lang="en-US" altLang="zh-TW" dirty="0"/>
              <a:t> in relation to pedestrian; pedestrian </a:t>
            </a:r>
            <a:r>
              <a:rPr lang="en-US" altLang="zh-TW" dirty="0" err="1" smtClean="0"/>
              <a:t>behaviour</a:t>
            </a:r>
            <a:r>
              <a:rPr lang="en-US" altLang="zh-TW" dirty="0"/>
              <a:t> </a:t>
            </a:r>
            <a:r>
              <a:rPr lang="en-US" altLang="zh-TW" dirty="0" smtClean="0"/>
              <a:t>and</a:t>
            </a:r>
            <a:r>
              <a:rPr lang="en-US" altLang="zh-TW" dirty="0" smtClean="0"/>
              <a:t> 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en-US" altLang="zh-TW" dirty="0" smtClean="0"/>
              <a:t>overtaking)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r>
              <a:rPr lang="en-US" altLang="zh-TW" dirty="0"/>
              <a:t>The driving performance is not independent of driving experience ( driving learners and experienced drivers)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727711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945</TotalTime>
  <Words>725</Words>
  <Application>Microsoft Office PowerPoint</Application>
  <PresentationFormat>如螢幕大小 (4:3)</PresentationFormat>
  <Paragraphs>116</Paragraphs>
  <Slides>12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4" baseType="lpstr">
      <vt:lpstr>公正</vt:lpstr>
      <vt:lpstr>工作表</vt:lpstr>
      <vt:lpstr>Road Accident:  Driver Behaviour, Learning and Driving Task</vt:lpstr>
      <vt:lpstr>Abstract</vt:lpstr>
      <vt:lpstr>Introduction</vt:lpstr>
      <vt:lpstr>Driving performance: Behaviours</vt:lpstr>
      <vt:lpstr>Experiment</vt:lpstr>
      <vt:lpstr>Method Research design and sample</vt:lpstr>
      <vt:lpstr>Method Data collection procedures</vt:lpstr>
      <vt:lpstr>Summarizes the different chosen roadway paths</vt:lpstr>
      <vt:lpstr>Data analysis</vt:lpstr>
      <vt:lpstr>Result</vt:lpstr>
      <vt:lpstr>Result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methodology to design an ergonomic  and sustainable order picking system  using motion capturing systems</dc:title>
  <dc:creator>user</dc:creator>
  <cp:lastModifiedBy>user</cp:lastModifiedBy>
  <cp:revision>64</cp:revision>
  <dcterms:created xsi:type="dcterms:W3CDTF">2015-10-12T05:18:03Z</dcterms:created>
  <dcterms:modified xsi:type="dcterms:W3CDTF">2015-10-21T02:01:59Z</dcterms:modified>
</cp:coreProperties>
</file>